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30D6F-1EF3-4E10-ACAC-2F80752DD366}" type="datetimeFigureOut">
              <a:rPr lang="en-AU" smtClean="0"/>
              <a:t>8/09/2014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072AB7-659E-4F99-96AA-F6F2AC3A526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1412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16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 smtClean="0">
              <a:ea typeface="ＭＳ Ｐゴシック" pitchFamily="34" charset="-128"/>
            </a:endParaRPr>
          </a:p>
        </p:txBody>
      </p:sp>
      <p:sp>
        <p:nvSpPr>
          <p:cNvPr id="2416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B80EF904-EEB8-40EF-8AA2-2E0C163A72ED}" type="slidenum">
              <a:rPr lang="en-US" altLang="en-US" smtClean="0"/>
              <a:pPr eaLnBrk="1" hangingPunct="1"/>
              <a:t>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0F3628D-F367-4F8A-8A14-AE437001C1D1}" type="slidenum">
              <a:rPr lang="en-US" altLang="zh-TW" smtClean="0">
                <a:ea typeface="PMingLiU" pitchFamily="18" charset="-120"/>
              </a:rPr>
              <a:pPr eaLnBrk="1" hangingPunct="1">
                <a:spcBef>
                  <a:spcPct val="0"/>
                </a:spcBef>
              </a:pPr>
              <a:t>23</a:t>
            </a:fld>
            <a:endParaRPr lang="en-US" altLang="zh-TW" smtClean="0">
              <a:ea typeface="PMingLiU" pitchFamily="18" charset="-120"/>
            </a:endParaRPr>
          </a:p>
        </p:txBody>
      </p:sp>
      <p:sp>
        <p:nvSpPr>
          <p:cNvPr id="38093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093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AU" altLang="zh-TW" smtClean="0">
              <a:ea typeface="PMingLiU" pitchFamily="18" charset="-120"/>
            </a:endParaRPr>
          </a:p>
        </p:txBody>
      </p:sp>
      <p:sp>
        <p:nvSpPr>
          <p:cNvPr id="380933" name="Slide Number Placeholder 3"/>
          <p:cNvSpPr txBox="1">
            <a:spLocks noGrp="1"/>
          </p:cNvSpPr>
          <p:nvPr/>
        </p:nvSpPr>
        <p:spPr bwMode="auto">
          <a:xfrm>
            <a:off x="3885275" y="8684826"/>
            <a:ext cx="2971092" cy="457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A88D504-002F-43C2-A6D2-0ADB5AEA11B5}" type="slidenum">
              <a:rPr lang="en-AU" altLang="zh-TW">
                <a:latin typeface="Calibri" pitchFamily="34" charset="0"/>
                <a:ea typeface="PMingLiU" pitchFamily="18" charset="-120"/>
              </a:rPr>
              <a:pPr algn="r" eaLnBrk="1" hangingPunct="1">
                <a:spcBef>
                  <a:spcPct val="0"/>
                </a:spcBef>
              </a:pPr>
              <a:t>23</a:t>
            </a:fld>
            <a:endParaRPr lang="en-AU" altLang="zh-TW">
              <a:latin typeface="Calibri" pitchFamily="34" charset="0"/>
              <a:ea typeface="PMingLiU" pitchFamily="18" charset="-12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 smtClean="0">
              <a:ea typeface="ＭＳ Ｐゴシック" pitchFamily="34" charset="-128"/>
            </a:endParaRPr>
          </a:p>
        </p:txBody>
      </p:sp>
      <p:sp>
        <p:nvSpPr>
          <p:cNvPr id="2355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8B6F2BD-D8DC-4D07-968D-556324BD054E}" type="slidenum">
              <a:rPr lang="en-US" altLang="en-US" smtClean="0"/>
              <a:pPr eaLnBrk="1" hangingPunct="1">
                <a:spcBef>
                  <a:spcPct val="0"/>
                </a:spcBef>
              </a:pPr>
              <a:t>24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16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 smtClean="0">
              <a:ea typeface="ＭＳ Ｐゴシック" pitchFamily="34" charset="-128"/>
            </a:endParaRPr>
          </a:p>
        </p:txBody>
      </p:sp>
      <p:sp>
        <p:nvSpPr>
          <p:cNvPr id="2416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5F913B3-E6DB-4124-8458-87A61F50261D}" type="slidenum">
              <a:rPr lang="en-US" altLang="en-US" smtClean="0"/>
              <a:pPr eaLnBrk="1" hangingPunct="1">
                <a:spcBef>
                  <a:spcPct val="0"/>
                </a:spcBef>
              </a:pPr>
              <a:t>25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70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 smtClean="0">
              <a:ea typeface="ＭＳ Ｐゴシック" pitchFamily="34" charset="-128"/>
            </a:endParaRPr>
          </a:p>
        </p:txBody>
      </p:sp>
      <p:sp>
        <p:nvSpPr>
          <p:cNvPr id="2570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DF6E7EF-8C4B-4857-A4B4-5641B26E1791}" type="slidenum">
              <a:rPr lang="en-US" altLang="en-US" smtClean="0"/>
              <a:pPr eaLnBrk="1" hangingPunct="1">
                <a:spcBef>
                  <a:spcPct val="0"/>
                </a:spcBef>
              </a:pPr>
              <a:t>26</a:t>
            </a:fld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85B0-4A50-4812-8DD8-91F191BEB973}" type="datetimeFigureOut">
              <a:rPr lang="en-AU" smtClean="0"/>
              <a:t>8/09/2014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B2295-34F0-4AD4-AFC3-95DCAE0523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4220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85B0-4A50-4812-8DD8-91F191BEB973}" type="datetimeFigureOut">
              <a:rPr lang="en-AU" smtClean="0"/>
              <a:t>8/09/2014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B2295-34F0-4AD4-AFC3-95DCAE0523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364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85B0-4A50-4812-8DD8-91F191BEB973}" type="datetimeFigureOut">
              <a:rPr lang="en-AU" smtClean="0"/>
              <a:t>8/09/2014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B2295-34F0-4AD4-AFC3-95DCAE0523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35741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85B0-4A50-4812-8DD8-91F191BEB973}" type="datetimeFigureOut">
              <a:rPr lang="en-AU" smtClean="0"/>
              <a:t>8/09/2014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B2295-34F0-4AD4-AFC3-95DCAE0523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3417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85B0-4A50-4812-8DD8-91F191BEB973}" type="datetimeFigureOut">
              <a:rPr lang="en-AU" smtClean="0"/>
              <a:t>8/09/2014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B2295-34F0-4AD4-AFC3-95DCAE0523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0459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85B0-4A50-4812-8DD8-91F191BEB973}" type="datetimeFigureOut">
              <a:rPr lang="en-AU" smtClean="0"/>
              <a:t>8/09/2014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B2295-34F0-4AD4-AFC3-95DCAE0523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9155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85B0-4A50-4812-8DD8-91F191BEB973}" type="datetimeFigureOut">
              <a:rPr lang="en-AU" smtClean="0"/>
              <a:t>8/09/2014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B2295-34F0-4AD4-AFC3-95DCAE0523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2460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85B0-4A50-4812-8DD8-91F191BEB973}" type="datetimeFigureOut">
              <a:rPr lang="en-AU" smtClean="0"/>
              <a:t>8/09/2014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B2295-34F0-4AD4-AFC3-95DCAE0523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6751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85B0-4A50-4812-8DD8-91F191BEB973}" type="datetimeFigureOut">
              <a:rPr lang="en-AU" smtClean="0"/>
              <a:t>8/09/2014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B2295-34F0-4AD4-AFC3-95DCAE0523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9956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85B0-4A50-4812-8DD8-91F191BEB973}" type="datetimeFigureOut">
              <a:rPr lang="en-AU" smtClean="0"/>
              <a:t>8/09/2014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B2295-34F0-4AD4-AFC3-95DCAE0523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8173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285B0-4A50-4812-8DD8-91F191BEB973}" type="datetimeFigureOut">
              <a:rPr lang="en-AU" smtClean="0"/>
              <a:t>8/09/2014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B2295-34F0-4AD4-AFC3-95DCAE0523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5923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285B0-4A50-4812-8DD8-91F191BEB973}" type="datetimeFigureOut">
              <a:rPr lang="en-AU" smtClean="0"/>
              <a:t>8/09/2014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3B2295-34F0-4AD4-AFC3-95DCAE0523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8912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2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Handouts for WA: DSM5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44525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DSM 5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b="1" dirty="0" smtClean="0"/>
              <a:t>Criterion E</a:t>
            </a:r>
          </a:p>
          <a:p>
            <a:r>
              <a:rPr lang="en-AU" dirty="0" smtClean="0"/>
              <a:t>These disturbances are </a:t>
            </a:r>
            <a:r>
              <a:rPr lang="en-AU" dirty="0" smtClean="0">
                <a:solidFill>
                  <a:srgbClr val="0070C0"/>
                </a:solidFill>
              </a:rPr>
              <a:t>not better explained by intellectual disability or global developmental delay</a:t>
            </a:r>
            <a:r>
              <a:rPr lang="en-AU" dirty="0" smtClean="0"/>
              <a:t>. Social communication should be below that expected for general developmental level.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5410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DSM 5: Specify if: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With or without accompanying </a:t>
            </a:r>
            <a:r>
              <a:rPr lang="en-AU" dirty="0" smtClean="0">
                <a:solidFill>
                  <a:srgbClr val="0070C0"/>
                </a:solidFill>
              </a:rPr>
              <a:t>intellectual impairment</a:t>
            </a:r>
            <a:r>
              <a:rPr lang="en-AU" dirty="0" smtClean="0"/>
              <a:t>.</a:t>
            </a:r>
          </a:p>
          <a:p>
            <a:r>
              <a:rPr lang="en-AU" dirty="0"/>
              <a:t>With or without accompanying</a:t>
            </a:r>
            <a:r>
              <a:rPr lang="en-AU" dirty="0">
                <a:solidFill>
                  <a:srgbClr val="0070C0"/>
                </a:solidFill>
              </a:rPr>
              <a:t> </a:t>
            </a:r>
            <a:r>
              <a:rPr lang="en-AU" dirty="0" smtClean="0">
                <a:solidFill>
                  <a:srgbClr val="0070C0"/>
                </a:solidFill>
              </a:rPr>
              <a:t>language impairment</a:t>
            </a:r>
            <a:r>
              <a:rPr lang="en-AU" dirty="0" smtClean="0"/>
              <a:t>.</a:t>
            </a:r>
          </a:p>
          <a:p>
            <a:r>
              <a:rPr lang="en-AU" dirty="0" smtClean="0"/>
              <a:t>Associated with a </a:t>
            </a:r>
            <a:r>
              <a:rPr lang="en-AU" dirty="0" smtClean="0">
                <a:solidFill>
                  <a:srgbClr val="0070C0"/>
                </a:solidFill>
              </a:rPr>
              <a:t>known medical or genetic condition or environmental factor.</a:t>
            </a:r>
          </a:p>
          <a:p>
            <a:r>
              <a:rPr lang="en-AU" dirty="0" smtClean="0"/>
              <a:t>Associated with </a:t>
            </a:r>
            <a:r>
              <a:rPr lang="en-AU" dirty="0" smtClean="0">
                <a:solidFill>
                  <a:srgbClr val="0070C0"/>
                </a:solidFill>
              </a:rPr>
              <a:t>another neurodevelopmental, mental, or behavioural disorder</a:t>
            </a:r>
          </a:p>
          <a:p>
            <a:r>
              <a:rPr lang="en-AU" dirty="0" smtClean="0"/>
              <a:t>With </a:t>
            </a:r>
            <a:r>
              <a:rPr lang="en-AU" dirty="0" smtClean="0">
                <a:solidFill>
                  <a:srgbClr val="0070C0"/>
                </a:solidFill>
              </a:rPr>
              <a:t>Catatonia</a:t>
            </a:r>
            <a:endParaRPr lang="en-AU" dirty="0">
              <a:solidFill>
                <a:srgbClr val="0070C0"/>
              </a:solidFill>
            </a:endParaRP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0378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>
                <a:ea typeface="ＭＳ Ｐゴシック" pitchFamily="34" charset="-128"/>
              </a:rPr>
              <a:t>Specify current severity: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mtClean="0">
                <a:ea typeface="ＭＳ Ｐゴシック" pitchFamily="34" charset="-128"/>
              </a:rPr>
              <a:t>Level 3 – Requiring very substantial support</a:t>
            </a:r>
          </a:p>
          <a:p>
            <a:r>
              <a:rPr lang="en-AU" smtClean="0">
                <a:ea typeface="ＭＳ Ｐゴシック" pitchFamily="34" charset="-128"/>
              </a:rPr>
              <a:t>Level 2 - Requiring substantial support</a:t>
            </a:r>
          </a:p>
          <a:p>
            <a:r>
              <a:rPr lang="en-AU" smtClean="0">
                <a:ea typeface="ＭＳ Ｐゴシック" pitchFamily="34" charset="-128"/>
              </a:rPr>
              <a:t>Level 1 – Requiring support</a:t>
            </a:r>
          </a:p>
          <a:p>
            <a:endParaRPr lang="en-AU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6373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1"/>
            <a:ext cx="8640960" cy="6051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3701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>
                <a:ea typeface="ＭＳ Ｐゴシック" pitchFamily="34" charset="-128"/>
              </a:rPr>
              <a:t>Comparison of DSM-IV and DSM-5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467544" y="1526058"/>
            <a:ext cx="5976664" cy="4525963"/>
          </a:xfrm>
        </p:spPr>
        <p:txBody>
          <a:bodyPr>
            <a:normAutofit lnSpcReduction="10000"/>
          </a:bodyPr>
          <a:lstStyle/>
          <a:p>
            <a:r>
              <a:rPr lang="en-AU" b="1" dirty="0" err="1" smtClean="0">
                <a:ea typeface="ＭＳ Ｐゴシック" pitchFamily="34" charset="-128"/>
              </a:rPr>
              <a:t>McPartland</a:t>
            </a:r>
            <a:r>
              <a:rPr lang="en-AU" b="1" dirty="0" smtClean="0">
                <a:ea typeface="ＭＳ Ｐゴシック" pitchFamily="34" charset="-128"/>
              </a:rPr>
              <a:t> et al 2012 </a:t>
            </a:r>
            <a:r>
              <a:rPr lang="en-AU" b="1" dirty="0">
                <a:ea typeface="ＭＳ Ｐゴシック" pitchFamily="34" charset="-128"/>
              </a:rPr>
              <a:t>Jr. Am. Acad. Child and </a:t>
            </a:r>
            <a:r>
              <a:rPr lang="en-AU" b="1" dirty="0" err="1">
                <a:ea typeface="ＭＳ Ｐゴシック" pitchFamily="34" charset="-128"/>
              </a:rPr>
              <a:t>Adol</a:t>
            </a:r>
            <a:r>
              <a:rPr lang="en-AU" b="1" dirty="0">
                <a:ea typeface="ＭＳ Ｐゴシック" pitchFamily="34" charset="-128"/>
              </a:rPr>
              <a:t>. </a:t>
            </a:r>
            <a:r>
              <a:rPr lang="en-AU" b="1" dirty="0" smtClean="0">
                <a:ea typeface="ＭＳ Ｐゴシック" pitchFamily="34" charset="-128"/>
              </a:rPr>
              <a:t>Psychiatry</a:t>
            </a:r>
          </a:p>
          <a:p>
            <a:r>
              <a:rPr lang="en-AU" dirty="0" smtClean="0">
                <a:ea typeface="ＭＳ Ｐゴシック" pitchFamily="34" charset="-128"/>
              </a:rPr>
              <a:t>Yale study</a:t>
            </a:r>
          </a:p>
          <a:p>
            <a:r>
              <a:rPr lang="en-AU" dirty="0" smtClean="0">
                <a:ea typeface="ＭＳ Ｐゴシック" pitchFamily="34" charset="-128"/>
              </a:rPr>
              <a:t>933 participants in the DSM IV field trial</a:t>
            </a:r>
          </a:p>
          <a:p>
            <a:r>
              <a:rPr lang="en-AU" dirty="0" smtClean="0">
                <a:ea typeface="ＭＳ Ｐゴシック" pitchFamily="34" charset="-128"/>
              </a:rPr>
              <a:t>Applied new DSM5 criteria</a:t>
            </a:r>
          </a:p>
          <a:p>
            <a:r>
              <a:rPr lang="en-AU" dirty="0" smtClean="0">
                <a:ea typeface="ＭＳ Ｐゴシック" pitchFamily="34" charset="-128"/>
              </a:rPr>
              <a:t>Only 25% of those with Asperger</a:t>
            </a:r>
            <a:r>
              <a:rPr lang="en-AU" altLang="en-US" dirty="0" smtClean="0">
                <a:ea typeface="ＭＳ Ｐゴシック" pitchFamily="34" charset="-128"/>
              </a:rPr>
              <a:t>’</a:t>
            </a:r>
            <a:r>
              <a:rPr lang="en-AU" dirty="0" smtClean="0">
                <a:ea typeface="ＭＳ Ｐゴシック" pitchFamily="34" charset="-128"/>
              </a:rPr>
              <a:t>s Disorder would retain a diagnosis of ASD</a:t>
            </a:r>
          </a:p>
        </p:txBody>
      </p:sp>
    </p:spTree>
    <p:extLst>
      <p:ext uri="{BB962C8B-B14F-4D97-AF65-F5344CB8AC3E}">
        <p14:creationId xmlns:p14="http://schemas.microsoft.com/office/powerpoint/2010/main" val="336569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ea typeface="ＭＳ Ｐゴシック" pitchFamily="34" charset="-128"/>
              </a:rPr>
              <a:t>Comparison of DSM-IV and DSM-5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dirty="0" smtClean="0">
                <a:ea typeface="ＭＳ Ｐゴシック" pitchFamily="34" charset="-128"/>
              </a:rPr>
              <a:t>Matson et al 2012 Res in ASD</a:t>
            </a:r>
          </a:p>
          <a:p>
            <a:r>
              <a:rPr lang="en-AU" dirty="0" smtClean="0">
                <a:ea typeface="ＭＳ Ｐゴシック" pitchFamily="34" charset="-128"/>
              </a:rPr>
              <a:t>227 adults with autism and intellectual disability</a:t>
            </a:r>
          </a:p>
          <a:p>
            <a:r>
              <a:rPr lang="en-AU" dirty="0" smtClean="0">
                <a:ea typeface="ＭＳ Ｐゴシック" pitchFamily="34" charset="-128"/>
              </a:rPr>
              <a:t>Decline in diagnosis of 36% using DSM5</a:t>
            </a:r>
          </a:p>
          <a:p>
            <a:r>
              <a:rPr lang="en-AU" dirty="0" smtClean="0">
                <a:ea typeface="ＭＳ Ｐゴシック" pitchFamily="34" charset="-128"/>
              </a:rPr>
              <a:t>Study of 2721 toddlers</a:t>
            </a:r>
          </a:p>
          <a:p>
            <a:r>
              <a:rPr lang="en-AU" dirty="0" smtClean="0">
                <a:ea typeface="ＭＳ Ｐゴシック" pitchFamily="34" charset="-128"/>
              </a:rPr>
              <a:t>48% fewer toddlers diagnosed using DSM5</a:t>
            </a:r>
          </a:p>
        </p:txBody>
      </p:sp>
    </p:spTree>
    <p:extLst>
      <p:ext uri="{BB962C8B-B14F-4D97-AF65-F5344CB8AC3E}">
        <p14:creationId xmlns:p14="http://schemas.microsoft.com/office/powerpoint/2010/main" val="121843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ea typeface="ＭＳ Ｐゴシック" pitchFamily="34" charset="-128"/>
              </a:rPr>
              <a:t>Comparison of DSM-IV and DSM-5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dirty="0" smtClean="0"/>
              <a:t>Matson et al 2012 JADD 42:8</a:t>
            </a:r>
          </a:p>
          <a:p>
            <a:r>
              <a:rPr lang="en-AU" dirty="0" smtClean="0"/>
              <a:t>Relaxing the algorithm</a:t>
            </a:r>
          </a:p>
          <a:p>
            <a:r>
              <a:rPr lang="en-AU" dirty="0" smtClean="0"/>
              <a:t>2 of the 3 criteria in social communication and interaction, only 34% fewer toddlers diagnosed</a:t>
            </a:r>
          </a:p>
          <a:p>
            <a:r>
              <a:rPr lang="en-AU" dirty="0" smtClean="0"/>
              <a:t>As above and 1 of the 4 criteria in Restricted and repetitive behaviour (instead of 2) 18% fewer diagnosed</a:t>
            </a:r>
          </a:p>
        </p:txBody>
      </p:sp>
    </p:spTree>
    <p:extLst>
      <p:ext uri="{BB962C8B-B14F-4D97-AF65-F5344CB8AC3E}">
        <p14:creationId xmlns:p14="http://schemas.microsoft.com/office/powerpoint/2010/main" val="281398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ea typeface="ＭＳ Ｐゴシック" pitchFamily="34" charset="-128"/>
              </a:rPr>
              <a:t>Comparison of DSM-IV and DSM-5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dirty="0" smtClean="0"/>
              <a:t>Gibbs et al 2012 JADD 42:8 </a:t>
            </a:r>
          </a:p>
          <a:p>
            <a:r>
              <a:rPr lang="en-AU" dirty="0" smtClean="0"/>
              <a:t>Compared DSM IV and 5</a:t>
            </a:r>
          </a:p>
          <a:p>
            <a:r>
              <a:rPr lang="en-AU" dirty="0" smtClean="0"/>
              <a:t>111 children</a:t>
            </a:r>
          </a:p>
          <a:p>
            <a:r>
              <a:rPr lang="en-AU" dirty="0" smtClean="0"/>
              <a:t>25% did not meet DSM5 criteria</a:t>
            </a:r>
          </a:p>
          <a:p>
            <a:r>
              <a:rPr lang="en-AU" b="1" dirty="0" err="1" smtClean="0"/>
              <a:t>Taheri</a:t>
            </a:r>
            <a:r>
              <a:rPr lang="en-AU" b="1" dirty="0" smtClean="0"/>
              <a:t> and Perry 2012 JADD 42:9</a:t>
            </a:r>
          </a:p>
          <a:p>
            <a:r>
              <a:rPr lang="en-AU" dirty="0" smtClean="0"/>
              <a:t>131 children 2-12 years</a:t>
            </a:r>
          </a:p>
          <a:p>
            <a:r>
              <a:rPr lang="en-AU" dirty="0" smtClean="0"/>
              <a:t>37% did not meet DSM5 criteria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1454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ea typeface="ＭＳ Ｐゴシック" pitchFamily="34" charset="-128"/>
              </a:rPr>
              <a:t>Comparison of DSM-IV and DSM-5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dirty="0" smtClean="0"/>
              <a:t>Huerta et al (Catherine Lord) 2012 </a:t>
            </a:r>
            <a:r>
              <a:rPr lang="en-AU" b="1" dirty="0" err="1" smtClean="0"/>
              <a:t>Amer</a:t>
            </a:r>
            <a:r>
              <a:rPr lang="en-AU" b="1" dirty="0" smtClean="0"/>
              <a:t> </a:t>
            </a:r>
            <a:r>
              <a:rPr lang="en-AU" b="1" dirty="0" err="1" smtClean="0"/>
              <a:t>Jr</a:t>
            </a:r>
            <a:r>
              <a:rPr lang="en-AU" b="1" dirty="0" smtClean="0"/>
              <a:t> Psychiatry</a:t>
            </a:r>
          </a:p>
          <a:p>
            <a:r>
              <a:rPr lang="en-AU" dirty="0" smtClean="0"/>
              <a:t>DSM 5 criteria identified 91% of children with a DSM IV diagnosis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4251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DSM 5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err="1" smtClean="0"/>
              <a:t>Maener</a:t>
            </a:r>
            <a:r>
              <a:rPr lang="en-AU" dirty="0" smtClean="0"/>
              <a:t> et al 2014</a:t>
            </a:r>
          </a:p>
          <a:p>
            <a:r>
              <a:rPr lang="en-AU" dirty="0" smtClean="0"/>
              <a:t>Impact of DSM 5</a:t>
            </a:r>
          </a:p>
          <a:p>
            <a:r>
              <a:rPr lang="en-AU" dirty="0" smtClean="0"/>
              <a:t>6,577 cases of 8 year old children in the USA</a:t>
            </a:r>
          </a:p>
          <a:p>
            <a:r>
              <a:rPr lang="en-AU" dirty="0" smtClean="0"/>
              <a:t>81.2% of DSM-IV-R children achieved a DSM 5 diagnosis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47902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 idx="4294967295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dirty="0" smtClean="0">
                <a:ea typeface="+mj-ea"/>
              </a:rPr>
              <a:t>DSM5 Diagnostic Criteria for </a:t>
            </a:r>
            <a:r>
              <a:rPr lang="en-AU" smtClean="0">
                <a:ea typeface="+mj-ea"/>
              </a:rPr>
              <a:t>Autism </a:t>
            </a:r>
            <a:endParaRPr lang="en-AU" dirty="0" smtClean="0"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9820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7620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b="1" smtClean="0"/>
              <a:t>Speech and Language Characteristics.</a:t>
            </a:r>
            <a:endParaRPr lang="en-GB" b="1" smtClean="0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743200"/>
            <a:ext cx="6400800" cy="17526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600" dirty="0" smtClean="0"/>
              <a:t>Pragmatics, Prosody and Pedantry</a:t>
            </a:r>
            <a:r>
              <a:rPr lang="en-US" altLang="en-US" dirty="0" smtClean="0"/>
              <a:t>.</a:t>
            </a:r>
          </a:p>
          <a:p>
            <a:pPr eaLnBrk="1" hangingPunct="1"/>
            <a:endParaRPr lang="en-US" altLang="en-US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10397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dirty="0" smtClean="0"/>
              <a:t>Sensory Sensitivity: Hyper and Hypo Sensitivity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Vision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Hearing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Tactile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Olfactory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err="1" smtClean="0"/>
              <a:t>Gustation</a:t>
            </a:r>
            <a:endParaRPr lang="en-A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err="1" smtClean="0"/>
              <a:t>Proprioception</a:t>
            </a:r>
            <a:r>
              <a:rPr lang="en-AU" dirty="0" smtClean="0"/>
              <a:t> (body awareness affecting hunger, pain and toileting skills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err="1" smtClean="0"/>
              <a:t>Vestibuar</a:t>
            </a:r>
            <a:r>
              <a:rPr lang="en-AU" dirty="0" smtClean="0"/>
              <a:t> system</a:t>
            </a:r>
          </a:p>
        </p:txBody>
      </p:sp>
    </p:spTree>
    <p:extLst>
      <p:ext uri="{BB962C8B-B14F-4D97-AF65-F5344CB8AC3E}">
        <p14:creationId xmlns:p14="http://schemas.microsoft.com/office/powerpoint/2010/main" val="203815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b="1" dirty="0" smtClean="0"/>
              <a:t>Sensory Sensitivity</a:t>
            </a:r>
            <a:br>
              <a:rPr lang="en-AU" b="1" dirty="0" smtClean="0"/>
            </a:br>
            <a:endParaRPr lang="en-AU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Sensory processing in adults with ASD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94% reported extreme levels of sensory processing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Unusual sensory processing can occur across the life span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Can be reported as early as 6-12 months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Was originally part of the 1980 diagnostic criteria for ASD but not unique to ASD e.g. schizophrenia</a:t>
            </a:r>
          </a:p>
        </p:txBody>
      </p:sp>
    </p:spTree>
    <p:extLst>
      <p:ext uri="{BB962C8B-B14F-4D97-AF65-F5344CB8AC3E}">
        <p14:creationId xmlns:p14="http://schemas.microsoft.com/office/powerpoint/2010/main" val="142150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17500" y="571500"/>
            <a:ext cx="8637588" cy="714375"/>
          </a:xfrm>
        </p:spPr>
        <p:txBody>
          <a:bodyPr/>
          <a:lstStyle/>
          <a:p>
            <a:pPr eaLnBrk="1" hangingPunct="1"/>
            <a:r>
              <a:rPr lang="en-US" altLang="zh-TW" sz="3600" smtClean="0">
                <a:ea typeface="PMingLiU" pitchFamily="18" charset="-120"/>
              </a:rPr>
              <a:t>Motor Clumsiness</a:t>
            </a:r>
            <a:endParaRPr lang="en-GB" altLang="zh-TW" sz="3600" smtClean="0">
              <a:ea typeface="PMingLiU" pitchFamily="18" charset="-120"/>
            </a:endParaRPr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TW" sz="2800" smtClean="0">
                <a:ea typeface="PMingLiU" pitchFamily="18" charset="-120"/>
              </a:rPr>
              <a:t>Delayed motor skills</a:t>
            </a:r>
          </a:p>
          <a:p>
            <a:pPr eaLnBrk="1" hangingPunct="1"/>
            <a:r>
              <a:rPr lang="en-US" altLang="zh-TW" sz="2800" smtClean="0">
                <a:ea typeface="PMingLiU" pitchFamily="18" charset="-120"/>
              </a:rPr>
              <a:t>Clumsy</a:t>
            </a:r>
          </a:p>
          <a:p>
            <a:pPr eaLnBrk="1" hangingPunct="1"/>
            <a:r>
              <a:rPr lang="en-US" altLang="zh-TW" sz="2800" smtClean="0">
                <a:ea typeface="PMingLiU" pitchFamily="18" charset="-120"/>
              </a:rPr>
              <a:t>Unusual locomotion - funny run</a:t>
            </a:r>
          </a:p>
          <a:p>
            <a:pPr eaLnBrk="1" hangingPunct="1"/>
            <a:r>
              <a:rPr lang="en-US" altLang="zh-TW" sz="2800" smtClean="0">
                <a:ea typeface="PMingLiU" pitchFamily="18" charset="-120"/>
              </a:rPr>
              <a:t>Unusual gait</a:t>
            </a:r>
          </a:p>
          <a:p>
            <a:pPr eaLnBrk="1" hangingPunct="1"/>
            <a:r>
              <a:rPr lang="en-US" altLang="zh-TW" sz="2800" smtClean="0">
                <a:ea typeface="PMingLiU" pitchFamily="18" charset="-120"/>
              </a:rPr>
              <a:t>Immature ball catching skills</a:t>
            </a:r>
          </a:p>
          <a:p>
            <a:pPr eaLnBrk="1" hangingPunct="1"/>
            <a:r>
              <a:rPr lang="en-US" altLang="zh-TW" sz="2800" smtClean="0">
                <a:ea typeface="PMingLiU" pitchFamily="18" charset="-120"/>
              </a:rPr>
              <a:t>Poor coordination when using playground equipment</a:t>
            </a:r>
          </a:p>
          <a:p>
            <a:pPr lvl="2" eaLnBrk="1" hangingPunct="1"/>
            <a:r>
              <a:rPr lang="en-US" altLang="zh-TW" sz="2000" smtClean="0">
                <a:ea typeface="PMingLiU" pitchFamily="18" charset="-120"/>
              </a:rPr>
              <a:t>Accident prone</a:t>
            </a:r>
          </a:p>
          <a:p>
            <a:pPr eaLnBrk="1" hangingPunct="1"/>
            <a:r>
              <a:rPr lang="en-US" altLang="zh-TW" sz="2800" smtClean="0">
                <a:ea typeface="PMingLiU" pitchFamily="18" charset="-120"/>
              </a:rPr>
              <a:t>Poor manual dexterity</a:t>
            </a:r>
          </a:p>
          <a:p>
            <a:pPr eaLnBrk="1" hangingPunct="1"/>
            <a:r>
              <a:rPr lang="en-US" altLang="zh-TW" sz="2800" smtClean="0">
                <a:ea typeface="PMingLiU" pitchFamily="18" charset="-120"/>
              </a:rPr>
              <a:t>Handwriting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3361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itle 1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en-AU" altLang="en-US" smtClean="0">
                <a:ea typeface="ＭＳ Ｐゴシック" pitchFamily="34" charset="-128"/>
              </a:rPr>
              <a:t>3 Developmental Trajectories</a:t>
            </a:r>
          </a:p>
        </p:txBody>
      </p:sp>
      <p:sp>
        <p:nvSpPr>
          <p:cNvPr id="34820" name="Content Placeholder 2"/>
          <p:cNvSpPr>
            <a:spLocks noGrp="1"/>
          </p:cNvSpPr>
          <p:nvPr>
            <p:ph idx="4294967295"/>
          </p:nvPr>
        </p:nvSpPr>
        <p:spPr>
          <a:xfrm>
            <a:off x="144463" y="1700213"/>
            <a:ext cx="6588125" cy="4525962"/>
          </a:xfrm>
        </p:spPr>
        <p:txBody>
          <a:bodyPr>
            <a:normAutofit lnSpcReduction="10000"/>
          </a:bodyPr>
          <a:lstStyle/>
          <a:p>
            <a:pPr marL="742950" indent="-742950" eaLnBrk="1" hangingPunct="1">
              <a:buFont typeface="Calibri" pitchFamily="34" charset="0"/>
              <a:buAutoNum type="arabicParenR"/>
            </a:pPr>
            <a:r>
              <a:rPr lang="en-AU" altLang="en-US" smtClean="0">
                <a:ea typeface="ＭＳ Ｐゴシック" pitchFamily="34" charset="-128"/>
              </a:rPr>
              <a:t>No period of typical development- autism signs present from birth</a:t>
            </a:r>
          </a:p>
          <a:p>
            <a:pPr marL="742950" indent="-742950" eaLnBrk="1" hangingPunct="1">
              <a:buFont typeface="Calibri" pitchFamily="34" charset="0"/>
              <a:buAutoNum type="arabicParenR"/>
            </a:pPr>
            <a:r>
              <a:rPr lang="en-AU" altLang="en-US" smtClean="0">
                <a:ea typeface="ＭＳ Ｐゴシック" pitchFamily="34" charset="-128"/>
              </a:rPr>
              <a:t>Developmental plateau- child achieves typical developmental milestones and then the rate of progress declines</a:t>
            </a:r>
          </a:p>
          <a:p>
            <a:pPr marL="742950" indent="-742950" eaLnBrk="1" hangingPunct="1">
              <a:buFont typeface="Calibri" pitchFamily="34" charset="0"/>
              <a:buAutoNum type="arabicParenR"/>
            </a:pPr>
            <a:r>
              <a:rPr lang="en-AU" altLang="en-US" smtClean="0">
                <a:ea typeface="ＭＳ Ｐゴシック" pitchFamily="34" charset="-128"/>
              </a:rPr>
              <a:t>Regression- child loses skills (20-35%)</a:t>
            </a:r>
          </a:p>
        </p:txBody>
      </p:sp>
    </p:spTree>
    <p:extLst>
      <p:ext uri="{BB962C8B-B14F-4D97-AF65-F5344CB8AC3E}">
        <p14:creationId xmlns:p14="http://schemas.microsoft.com/office/powerpoint/2010/main" val="149790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ctrTitle" sz="quarter" idx="4294967295"/>
          </p:nvPr>
        </p:nvSpPr>
        <p:spPr>
          <a:xfrm>
            <a:off x="685800" y="601663"/>
            <a:ext cx="7772400" cy="1470025"/>
          </a:xfrm>
        </p:spPr>
        <p:txBody>
          <a:bodyPr/>
          <a:lstStyle/>
          <a:p>
            <a:pPr eaLnBrk="1" hangingPunct="1"/>
            <a:r>
              <a:rPr lang="en-AU" altLang="en-US" sz="2900" smtClean="0">
                <a:ea typeface="ＭＳ Ｐゴシック" pitchFamily="34" charset="-128"/>
              </a:rPr>
              <a:t>Developmental Plateau</a:t>
            </a:r>
            <a:br>
              <a:rPr lang="en-AU" altLang="en-US" sz="2900" smtClean="0">
                <a:ea typeface="ＭＳ Ｐゴシック" pitchFamily="34" charset="-128"/>
              </a:rPr>
            </a:br>
            <a:r>
              <a:rPr lang="en-AU" altLang="en-US" sz="2100" smtClean="0">
                <a:ea typeface="ＭＳ Ｐゴシック" pitchFamily="34" charset="-128"/>
              </a:rPr>
              <a:t>Autism emerges slowly</a:t>
            </a:r>
            <a:r>
              <a:rPr lang="en-AU" altLang="en-US" sz="2900" smtClean="0">
                <a:ea typeface="ＭＳ Ｐゴシック" pitchFamily="34" charset="-128"/>
              </a:rPr>
              <a:t/>
            </a:r>
            <a:br>
              <a:rPr lang="en-AU" altLang="en-US" sz="2900" smtClean="0">
                <a:ea typeface="ＭＳ Ｐゴシック" pitchFamily="34" charset="-128"/>
              </a:rPr>
            </a:br>
            <a:endParaRPr lang="en-AU" altLang="en-US" sz="2900" smtClean="0">
              <a:ea typeface="ＭＳ Ｐゴシック" pitchFamily="34" charset="-128"/>
            </a:endParaRPr>
          </a:p>
        </p:txBody>
      </p:sp>
      <p:sp>
        <p:nvSpPr>
          <p:cNvPr id="40963" name="Subtitle 2"/>
          <p:cNvSpPr>
            <a:spLocks noGrp="1"/>
          </p:cNvSpPr>
          <p:nvPr>
            <p:ph type="subTitle" sz="quarter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AU" altLang="en-US" smtClean="0">
              <a:solidFill>
                <a:srgbClr val="898989"/>
              </a:solidFill>
              <a:ea typeface="ＭＳ Ｐゴシック" pitchFamily="34" charset="-128"/>
            </a:endParaRPr>
          </a:p>
        </p:txBody>
      </p:sp>
      <p:graphicFrame>
        <p:nvGraphicFramePr>
          <p:cNvPr id="40964" name="Chart 3"/>
          <p:cNvGraphicFramePr>
            <a:graphicFrameLocks/>
          </p:cNvGraphicFramePr>
          <p:nvPr/>
        </p:nvGraphicFramePr>
        <p:xfrm>
          <a:off x="1543050" y="1490663"/>
          <a:ext cx="6057900" cy="387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hart" r:id="rId4" imgW="6070600" imgH="3886200" progId="Excel.Chart.8">
                  <p:embed/>
                </p:oleObj>
              </mc:Choice>
              <mc:Fallback>
                <p:oleObj name="Chart" r:id="rId4" imgW="6070600" imgH="3886200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3050" y="1490663"/>
                        <a:ext cx="6057900" cy="3876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20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AU" altLang="en-US" smtClean="0">
                <a:ea typeface="ＭＳ Ｐゴシック" pitchFamily="34" charset="-128"/>
              </a:rPr>
              <a:t>Regression</a:t>
            </a:r>
          </a:p>
        </p:txBody>
      </p:sp>
      <p:graphicFrame>
        <p:nvGraphicFramePr>
          <p:cNvPr id="57347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830263" y="1905000"/>
          <a:ext cx="7483475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Chart" r:id="rId4" imgW="7486537" imgH="4115157" progId="Excel.Chart.8">
                  <p:embed/>
                </p:oleObj>
              </mc:Choice>
              <mc:Fallback>
                <p:oleObj name="Chart" r:id="rId4" imgW="7486537" imgH="4115157" progId="Excel.Char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263" y="1905000"/>
                        <a:ext cx="7483475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968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/>
              <a:t>The Child</a:t>
            </a:r>
            <a:r>
              <a:rPr lang="en-US" smtClean="0">
                <a:latin typeface="Times New Roman"/>
              </a:rPr>
              <a:t>’</a:t>
            </a:r>
            <a:r>
              <a:rPr lang="en-US" smtClean="0"/>
              <a:t>s Reaction to Being Different Before the Diagnosis</a:t>
            </a:r>
            <a:endParaRPr lang="en-GB" smtClean="0"/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AU" altLang="en-US" sz="3600" b="1" dirty="0" smtClean="0"/>
              <a:t>Four reactions:</a:t>
            </a:r>
          </a:p>
          <a:p>
            <a:pPr eaLnBrk="1" hangingPunct="1"/>
            <a:r>
              <a:rPr lang="en-AU" altLang="en-US" dirty="0" smtClean="0"/>
              <a:t>Depression and isolation</a:t>
            </a:r>
          </a:p>
          <a:p>
            <a:pPr eaLnBrk="1" hangingPunct="1"/>
            <a:r>
              <a:rPr lang="en-AU" altLang="en-US" dirty="0" smtClean="0"/>
              <a:t>Imagination and fantasy</a:t>
            </a:r>
          </a:p>
          <a:p>
            <a:r>
              <a:rPr lang="en-AU" altLang="en-US" dirty="0" smtClean="0"/>
              <a:t>Arrogance and anger</a:t>
            </a:r>
          </a:p>
          <a:p>
            <a:r>
              <a:rPr lang="en-AU" altLang="en-US" dirty="0" smtClean="0"/>
              <a:t>Imitation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75416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/>
          <a:p>
            <a:r>
              <a:rPr lang="en-AU" dirty="0" smtClean="0"/>
              <a:t>Reaction to the Diagnosis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4525963"/>
          </a:xfrm>
        </p:spPr>
        <p:txBody>
          <a:bodyPr>
            <a:normAutofit/>
          </a:bodyPr>
          <a:lstStyle/>
          <a:p>
            <a:r>
              <a:rPr lang="en-AU" dirty="0" smtClean="0"/>
              <a:t>Diagnosis of Asperger’s syndrome</a:t>
            </a:r>
          </a:p>
          <a:p>
            <a:r>
              <a:rPr lang="en-AU" dirty="0" smtClean="0"/>
              <a:t>Few teenagers perceive the advantages of the diagnosis</a:t>
            </a:r>
          </a:p>
        </p:txBody>
      </p:sp>
    </p:spTree>
    <p:extLst>
      <p:ext uri="{BB962C8B-B14F-4D97-AF65-F5344CB8AC3E}">
        <p14:creationId xmlns:p14="http://schemas.microsoft.com/office/powerpoint/2010/main" val="356523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Reaction to the Diagnosis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Distance themselves from the diagnosis</a:t>
            </a:r>
          </a:p>
          <a:p>
            <a:r>
              <a:rPr lang="en-AU" dirty="0" smtClean="0"/>
              <a:t>Reluctant to let others know</a:t>
            </a:r>
          </a:p>
          <a:p>
            <a:r>
              <a:rPr lang="en-AU" dirty="0" smtClean="0"/>
              <a:t>Fear of being singled out, not ‘normal’ and stigmatized</a:t>
            </a:r>
          </a:p>
          <a:p>
            <a:r>
              <a:rPr lang="en-AU" dirty="0" smtClean="0"/>
              <a:t>Unlike adults, did not have pride in the diagnosis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2816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AU" b="1" dirty="0"/>
              <a:t>Key Differences Between DSM-IV-TR  and  </a:t>
            </a:r>
            <a:r>
              <a:rPr lang="en-AU" b="1" dirty="0" smtClean="0"/>
              <a:t>DSM 5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/>
              <a:t> </a:t>
            </a:r>
          </a:p>
          <a:p>
            <a:pPr lvl="0"/>
            <a:r>
              <a:rPr lang="en-AU" dirty="0"/>
              <a:t>Three </a:t>
            </a:r>
            <a:r>
              <a:rPr lang="en-AU" dirty="0" smtClean="0"/>
              <a:t>domains </a:t>
            </a:r>
            <a:r>
              <a:rPr lang="en-AU" dirty="0"/>
              <a:t>become </a:t>
            </a:r>
            <a:r>
              <a:rPr lang="en-AU" dirty="0" smtClean="0"/>
              <a:t>two (lose the language domain)</a:t>
            </a:r>
            <a:endParaRPr lang="en-AU" dirty="0"/>
          </a:p>
          <a:p>
            <a:pPr lvl="0"/>
            <a:r>
              <a:rPr lang="en-AU" dirty="0"/>
              <a:t>Shift from categorical to </a:t>
            </a:r>
            <a:r>
              <a:rPr lang="en-AU" dirty="0" smtClean="0"/>
              <a:t>dimensional concept</a:t>
            </a:r>
            <a:endParaRPr lang="en-AU" dirty="0"/>
          </a:p>
          <a:p>
            <a:pPr lvl="0"/>
            <a:r>
              <a:rPr lang="en-AU" dirty="0" smtClean="0"/>
              <a:t>Level </a:t>
            </a:r>
            <a:r>
              <a:rPr lang="en-AU" dirty="0"/>
              <a:t>of </a:t>
            </a:r>
            <a:r>
              <a:rPr lang="en-AU" dirty="0" smtClean="0"/>
              <a:t>severity</a:t>
            </a:r>
          </a:p>
          <a:p>
            <a:pPr lvl="0"/>
            <a:r>
              <a:rPr lang="en-AU" dirty="0" err="1"/>
              <a:t>S</a:t>
            </a:r>
            <a:r>
              <a:rPr lang="en-AU" dirty="0" err="1" smtClean="0"/>
              <a:t>pecifiers</a:t>
            </a: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851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/>
              <a:t>Criterion A: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626469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AU" sz="2900" dirty="0"/>
          </a:p>
          <a:p>
            <a:r>
              <a:rPr lang="en-AU" sz="2900" b="1" dirty="0"/>
              <a:t>Persistent deficits in social communication and social interaction across contexts, </a:t>
            </a:r>
            <a:r>
              <a:rPr lang="en-AU" sz="2900" b="1" dirty="0" smtClean="0"/>
              <a:t>manifested </a:t>
            </a:r>
            <a:r>
              <a:rPr lang="en-AU" sz="2900" b="1" dirty="0"/>
              <a:t>by all three of the following:</a:t>
            </a:r>
          </a:p>
          <a:p>
            <a:pPr lvl="0"/>
            <a:r>
              <a:rPr lang="en-AU" sz="2900" dirty="0">
                <a:solidFill>
                  <a:srgbClr val="0070C0"/>
                </a:solidFill>
              </a:rPr>
              <a:t>Deficits in social-emotional reciprocity</a:t>
            </a:r>
            <a:r>
              <a:rPr lang="en-AU" sz="2900" dirty="0"/>
              <a:t>; </a:t>
            </a:r>
            <a:r>
              <a:rPr lang="en-AU" sz="2900" dirty="0" smtClean="0"/>
              <a:t>ranging for example, from </a:t>
            </a:r>
            <a:r>
              <a:rPr lang="en-AU" sz="2900" dirty="0"/>
              <a:t>abnormal social approach and failure of normal back and forth </a:t>
            </a:r>
            <a:r>
              <a:rPr lang="en-AU" sz="2900" dirty="0" smtClean="0"/>
              <a:t>conversation to  reduced </a:t>
            </a:r>
            <a:r>
              <a:rPr lang="en-AU" sz="2900" dirty="0"/>
              <a:t>sharing of interests, emotions, </a:t>
            </a:r>
            <a:r>
              <a:rPr lang="en-AU" sz="2900" dirty="0" smtClean="0"/>
              <a:t>or affect; to failure to initiate or respond to social interactions</a:t>
            </a:r>
            <a:endParaRPr lang="en-AU" sz="2900" dirty="0"/>
          </a:p>
        </p:txBody>
      </p:sp>
    </p:spTree>
    <p:extLst>
      <p:ext uri="{BB962C8B-B14F-4D97-AF65-F5344CB8AC3E}">
        <p14:creationId xmlns:p14="http://schemas.microsoft.com/office/powerpoint/2010/main" val="266601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264696"/>
          </a:xfrm>
        </p:spPr>
        <p:txBody>
          <a:bodyPr>
            <a:normAutofit/>
          </a:bodyPr>
          <a:lstStyle/>
          <a:p>
            <a:pPr lvl="0"/>
            <a:r>
              <a:rPr lang="en-AU" sz="2900" dirty="0" smtClean="0">
                <a:solidFill>
                  <a:srgbClr val="0070C0"/>
                </a:solidFill>
              </a:rPr>
              <a:t>Deficits </a:t>
            </a:r>
            <a:r>
              <a:rPr lang="en-AU" sz="2900" dirty="0">
                <a:solidFill>
                  <a:srgbClr val="0070C0"/>
                </a:solidFill>
              </a:rPr>
              <a:t>in non-verbal communicative behaviours used for social interaction</a:t>
            </a:r>
            <a:r>
              <a:rPr lang="en-AU" sz="2900" dirty="0"/>
              <a:t>; ranging from poorly integrated verbal and nonverbal communication, </a:t>
            </a:r>
            <a:r>
              <a:rPr lang="en-AU" sz="2900" dirty="0" smtClean="0"/>
              <a:t>to </a:t>
            </a:r>
            <a:r>
              <a:rPr lang="en-AU" sz="2900" dirty="0"/>
              <a:t>abnormalities in eye contact and body-language, or deficits in understanding and use </a:t>
            </a:r>
            <a:r>
              <a:rPr lang="en-AU" sz="2900" dirty="0" smtClean="0"/>
              <a:t>of gestures, </a:t>
            </a:r>
            <a:r>
              <a:rPr lang="en-AU" sz="2900" dirty="0"/>
              <a:t>to </a:t>
            </a:r>
            <a:r>
              <a:rPr lang="en-AU" sz="2900" dirty="0" smtClean="0"/>
              <a:t>a total </a:t>
            </a:r>
            <a:r>
              <a:rPr lang="en-AU" sz="2900" dirty="0"/>
              <a:t>lack of facial </a:t>
            </a:r>
            <a:r>
              <a:rPr lang="en-AU" sz="2900" dirty="0" smtClean="0"/>
              <a:t>expressions and non-verbal communication.</a:t>
            </a:r>
            <a:endParaRPr lang="en-AU" sz="2900" dirty="0"/>
          </a:p>
          <a:p>
            <a:pPr lvl="0"/>
            <a:r>
              <a:rPr lang="en-AU" sz="2900" dirty="0">
                <a:solidFill>
                  <a:srgbClr val="0070C0"/>
                </a:solidFill>
              </a:rPr>
              <a:t>Deficits in </a:t>
            </a:r>
            <a:r>
              <a:rPr lang="en-AU" sz="2900" dirty="0" smtClean="0">
                <a:solidFill>
                  <a:srgbClr val="0070C0"/>
                </a:solidFill>
              </a:rPr>
              <a:t>developing, understanding and maintaining </a:t>
            </a:r>
            <a:r>
              <a:rPr lang="en-AU" sz="2900" dirty="0">
                <a:solidFill>
                  <a:srgbClr val="0070C0"/>
                </a:solidFill>
              </a:rPr>
              <a:t>relationships</a:t>
            </a:r>
            <a:r>
              <a:rPr lang="en-AU" sz="2900" dirty="0"/>
              <a:t>, </a:t>
            </a:r>
            <a:r>
              <a:rPr lang="en-AU" sz="2900" dirty="0" smtClean="0"/>
              <a:t>ranging for example, from difficulties adjusting behaviour to suit various contexts: to difficulties sharing imaginative play or in making friends; to absence of interest in peers.</a:t>
            </a:r>
          </a:p>
          <a:p>
            <a:pPr lvl="0"/>
            <a:r>
              <a:rPr lang="en-AU" sz="2900" i="1" dirty="0" smtClean="0"/>
              <a:t>Specify current severity</a:t>
            </a:r>
            <a:endParaRPr lang="en-AU" sz="2900" i="1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4031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/>
              <a:t>Criterion B: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b="1" dirty="0" smtClean="0"/>
              <a:t>Restricted</a:t>
            </a:r>
            <a:r>
              <a:rPr lang="en-AU" b="1" dirty="0"/>
              <a:t>, repetitive patterns of behaviour, interests, or activities as manifested by at least two of the following:</a:t>
            </a:r>
          </a:p>
          <a:p>
            <a:pPr lvl="0"/>
            <a:r>
              <a:rPr lang="en-AU" dirty="0">
                <a:solidFill>
                  <a:srgbClr val="0070C0"/>
                </a:solidFill>
              </a:rPr>
              <a:t>Stereotyped or repetitive </a:t>
            </a:r>
            <a:r>
              <a:rPr lang="en-AU" dirty="0" smtClean="0">
                <a:solidFill>
                  <a:srgbClr val="0070C0"/>
                </a:solidFill>
              </a:rPr>
              <a:t>motor </a:t>
            </a:r>
            <a:r>
              <a:rPr lang="en-AU" dirty="0">
                <a:solidFill>
                  <a:srgbClr val="0070C0"/>
                </a:solidFill>
              </a:rPr>
              <a:t>movements, </a:t>
            </a:r>
            <a:r>
              <a:rPr lang="en-AU" dirty="0" smtClean="0">
                <a:solidFill>
                  <a:srgbClr val="0070C0"/>
                </a:solidFill>
              </a:rPr>
              <a:t>use </a:t>
            </a:r>
            <a:r>
              <a:rPr lang="en-AU" dirty="0">
                <a:solidFill>
                  <a:srgbClr val="0070C0"/>
                </a:solidFill>
              </a:rPr>
              <a:t>of </a:t>
            </a:r>
            <a:r>
              <a:rPr lang="en-AU" dirty="0" smtClean="0">
                <a:solidFill>
                  <a:srgbClr val="0070C0"/>
                </a:solidFill>
              </a:rPr>
              <a:t>objects or speech; </a:t>
            </a:r>
            <a:r>
              <a:rPr lang="en-AU" dirty="0"/>
              <a:t>(such as simple motor stereotypes, </a:t>
            </a:r>
            <a:r>
              <a:rPr lang="en-AU" dirty="0" smtClean="0"/>
              <a:t>lining up toys or flipping objects, echolalia</a:t>
            </a:r>
            <a:r>
              <a:rPr lang="en-AU" dirty="0"/>
              <a:t>, </a:t>
            </a:r>
            <a:r>
              <a:rPr lang="en-AU" dirty="0" smtClean="0"/>
              <a:t>or </a:t>
            </a:r>
            <a:r>
              <a:rPr lang="en-AU" dirty="0"/>
              <a:t>idiosyncratic phrases</a:t>
            </a:r>
            <a:r>
              <a:rPr lang="en-AU" dirty="0" smtClean="0"/>
              <a:t>).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24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/>
              <a:t>Criterion B: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28592"/>
          </a:xfrm>
        </p:spPr>
        <p:txBody>
          <a:bodyPr>
            <a:noAutofit/>
          </a:bodyPr>
          <a:lstStyle/>
          <a:p>
            <a:pPr lvl="0"/>
            <a:r>
              <a:rPr lang="en-AU" dirty="0" smtClean="0">
                <a:solidFill>
                  <a:srgbClr val="0070C0"/>
                </a:solidFill>
              </a:rPr>
              <a:t>Insistence on sameness, inflexible adherence </a:t>
            </a:r>
            <a:r>
              <a:rPr lang="en-AU" dirty="0">
                <a:solidFill>
                  <a:srgbClr val="0070C0"/>
                </a:solidFill>
              </a:rPr>
              <a:t>to </a:t>
            </a:r>
            <a:r>
              <a:rPr lang="en-AU" dirty="0" smtClean="0">
                <a:solidFill>
                  <a:srgbClr val="0070C0"/>
                </a:solidFill>
              </a:rPr>
              <a:t>routines or  </a:t>
            </a:r>
            <a:r>
              <a:rPr lang="en-AU" dirty="0">
                <a:solidFill>
                  <a:srgbClr val="0070C0"/>
                </a:solidFill>
              </a:rPr>
              <a:t>ritualized patterns of verbal or nonverbal behaviour, or excessive resistance to change</a:t>
            </a:r>
            <a:r>
              <a:rPr lang="en-AU" dirty="0"/>
              <a:t>; </a:t>
            </a:r>
            <a:r>
              <a:rPr lang="en-AU" dirty="0" smtClean="0"/>
              <a:t>(e.g</a:t>
            </a:r>
            <a:r>
              <a:rPr lang="en-AU" dirty="0"/>
              <a:t>., extreme distress at small </a:t>
            </a:r>
            <a:r>
              <a:rPr lang="en-AU" dirty="0" smtClean="0"/>
              <a:t>changes, difficulties with transitions, rigid thinking patterns,  greeting rituals, need to take the same route, or eat the same food every day).</a:t>
            </a:r>
          </a:p>
        </p:txBody>
      </p:sp>
    </p:spTree>
    <p:extLst>
      <p:ext uri="{BB962C8B-B14F-4D97-AF65-F5344CB8AC3E}">
        <p14:creationId xmlns:p14="http://schemas.microsoft.com/office/powerpoint/2010/main" val="428469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/>
              <a:t>Criterion B: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328592"/>
          </a:xfrm>
        </p:spPr>
        <p:txBody>
          <a:bodyPr>
            <a:noAutofit/>
          </a:bodyPr>
          <a:lstStyle/>
          <a:p>
            <a:pPr lvl="0"/>
            <a:r>
              <a:rPr lang="en-AU" sz="2800" dirty="0" smtClean="0">
                <a:solidFill>
                  <a:srgbClr val="0070C0"/>
                </a:solidFill>
              </a:rPr>
              <a:t>Highly </a:t>
            </a:r>
            <a:r>
              <a:rPr lang="en-AU" sz="2800" dirty="0">
                <a:solidFill>
                  <a:srgbClr val="0070C0"/>
                </a:solidFill>
              </a:rPr>
              <a:t>restricted, fixated interests that are abnormal in intensity or focus; </a:t>
            </a:r>
            <a:r>
              <a:rPr lang="en-AU" sz="2800" dirty="0" smtClean="0"/>
              <a:t>(e.g., strong </a:t>
            </a:r>
            <a:r>
              <a:rPr lang="en-AU" sz="2800" dirty="0"/>
              <a:t>attachment to or preoccupation with unusual objects, excessively circumscribed or perseverative interests). </a:t>
            </a:r>
          </a:p>
          <a:p>
            <a:r>
              <a:rPr lang="en-AU" sz="2800" dirty="0">
                <a:solidFill>
                  <a:srgbClr val="0070C0"/>
                </a:solidFill>
              </a:rPr>
              <a:t>Hyper- or hypo-reactivity to sensory input or unusual interest in sensory aspects of environment</a:t>
            </a:r>
            <a:r>
              <a:rPr lang="en-AU" sz="2800" dirty="0"/>
              <a:t>; </a:t>
            </a:r>
            <a:r>
              <a:rPr lang="en-AU" sz="2800" dirty="0" smtClean="0"/>
              <a:t>(e.g., as apparent indifference </a:t>
            </a:r>
            <a:r>
              <a:rPr lang="en-AU" sz="2800" dirty="0"/>
              <a:t>to </a:t>
            </a:r>
            <a:r>
              <a:rPr lang="en-AU" sz="2800" dirty="0" smtClean="0"/>
              <a:t>pain/temperature, </a:t>
            </a:r>
            <a:r>
              <a:rPr lang="en-AU" sz="2800" dirty="0"/>
              <a:t>adverse response to specific sounds or textures, excessive smelling or touching of objects, </a:t>
            </a:r>
            <a:r>
              <a:rPr lang="en-AU" sz="2800" dirty="0" smtClean="0"/>
              <a:t>visual fascination </a:t>
            </a:r>
            <a:r>
              <a:rPr lang="en-AU" sz="2800" dirty="0"/>
              <a:t>with lights </a:t>
            </a:r>
            <a:r>
              <a:rPr lang="en-AU" sz="2800" dirty="0" smtClean="0"/>
              <a:t>or movement). </a:t>
            </a:r>
          </a:p>
          <a:p>
            <a:r>
              <a:rPr lang="en-AU" sz="2800" i="1" dirty="0" smtClean="0"/>
              <a:t>Specify current severity</a:t>
            </a:r>
            <a:endParaRPr lang="en-AU" sz="2800" i="1" dirty="0"/>
          </a:p>
        </p:txBody>
      </p:sp>
    </p:spTree>
    <p:extLst>
      <p:ext uri="{BB962C8B-B14F-4D97-AF65-F5344CB8AC3E}">
        <p14:creationId xmlns:p14="http://schemas.microsoft.com/office/powerpoint/2010/main" val="20028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DSM 5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AU" b="1" dirty="0"/>
              <a:t>Criterion C:</a:t>
            </a:r>
            <a:endParaRPr lang="en-AU" dirty="0"/>
          </a:p>
          <a:p>
            <a:r>
              <a:rPr lang="en-AU" dirty="0"/>
              <a:t>Symptoms must be present in </a:t>
            </a:r>
            <a:r>
              <a:rPr lang="en-AU" dirty="0" smtClean="0"/>
              <a:t> the early developmental period (but</a:t>
            </a:r>
            <a:r>
              <a:rPr lang="en-AU" dirty="0" smtClean="0">
                <a:solidFill>
                  <a:srgbClr val="0070C0"/>
                </a:solidFill>
              </a:rPr>
              <a:t> </a:t>
            </a:r>
            <a:r>
              <a:rPr lang="en-AU" dirty="0">
                <a:solidFill>
                  <a:srgbClr val="0070C0"/>
                </a:solidFill>
              </a:rPr>
              <a:t>may not become fully manifest until social demands exceed limited </a:t>
            </a:r>
            <a:r>
              <a:rPr lang="en-AU" dirty="0" smtClean="0">
                <a:solidFill>
                  <a:srgbClr val="0070C0"/>
                </a:solidFill>
              </a:rPr>
              <a:t>capacities or may be masked by learned strategies later in life</a:t>
            </a:r>
            <a:r>
              <a:rPr lang="en-AU" dirty="0" smtClean="0"/>
              <a:t>).</a:t>
            </a:r>
            <a:endParaRPr lang="en-AU" dirty="0"/>
          </a:p>
          <a:p>
            <a:pPr marL="0" indent="0">
              <a:buNone/>
            </a:pPr>
            <a:r>
              <a:rPr lang="en-AU" dirty="0"/>
              <a:t> </a:t>
            </a:r>
          </a:p>
          <a:p>
            <a:pPr marL="0" indent="0">
              <a:buNone/>
            </a:pPr>
            <a:r>
              <a:rPr lang="en-AU" b="1" dirty="0" smtClean="0"/>
              <a:t>Criterion </a:t>
            </a:r>
            <a:r>
              <a:rPr lang="en-AU" b="1" dirty="0"/>
              <a:t>D:</a:t>
            </a:r>
            <a:endParaRPr lang="en-AU" dirty="0"/>
          </a:p>
          <a:p>
            <a:r>
              <a:rPr lang="en-AU" dirty="0" smtClean="0"/>
              <a:t>Symptoms </a:t>
            </a:r>
            <a:r>
              <a:rPr lang="en-AU" dirty="0" smtClean="0">
                <a:solidFill>
                  <a:srgbClr val="0070C0"/>
                </a:solidFill>
              </a:rPr>
              <a:t>cause clinically significant impairment in social, occupational, or other important areas of current functioning</a:t>
            </a:r>
            <a:endParaRPr lang="en-AU" dirty="0">
              <a:solidFill>
                <a:srgbClr val="0070C0"/>
              </a:solidFill>
            </a:endParaRP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9540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TRANSITION" val="Shutup.p3d 0"/>
  <p:tag name="POWER3D OPTIONS" val="Medium 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TRANSITION" val="Shutup.p3d 1"/>
  <p:tag name="POWER3D OPTIONS" val="Medium 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976</Words>
  <Application>Microsoft Office PowerPoint</Application>
  <PresentationFormat>On-screen Show (4:3)</PresentationFormat>
  <Paragraphs>128</Paragraphs>
  <Slides>29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Office Theme</vt:lpstr>
      <vt:lpstr>Chart</vt:lpstr>
      <vt:lpstr>Handouts for WA: DSM5</vt:lpstr>
      <vt:lpstr>DSM5 Diagnostic Criteria for Autism </vt:lpstr>
      <vt:lpstr>Key Differences Between DSM-IV-TR  and  DSM 5 </vt:lpstr>
      <vt:lpstr>Criterion A: </vt:lpstr>
      <vt:lpstr>PowerPoint Presentation</vt:lpstr>
      <vt:lpstr>Criterion B: </vt:lpstr>
      <vt:lpstr>Criterion B: </vt:lpstr>
      <vt:lpstr>Criterion B: </vt:lpstr>
      <vt:lpstr>DSM 5</vt:lpstr>
      <vt:lpstr>DSM 5 </vt:lpstr>
      <vt:lpstr>DSM 5: Specify if: </vt:lpstr>
      <vt:lpstr>Specify current severity:</vt:lpstr>
      <vt:lpstr>PowerPoint Presentation</vt:lpstr>
      <vt:lpstr>Comparison of DSM-IV and DSM-5</vt:lpstr>
      <vt:lpstr>Comparison of DSM-IV and DSM-5</vt:lpstr>
      <vt:lpstr>Comparison of DSM-IV and DSM-5</vt:lpstr>
      <vt:lpstr>Comparison of DSM-IV and DSM-5</vt:lpstr>
      <vt:lpstr>Comparison of DSM-IV and DSM-5</vt:lpstr>
      <vt:lpstr>DSM 5</vt:lpstr>
      <vt:lpstr>Speech and Language Characteristics.</vt:lpstr>
      <vt:lpstr>Sensory Sensitivity: Hyper and Hypo Sensitivity</vt:lpstr>
      <vt:lpstr>Sensory Sensitivity </vt:lpstr>
      <vt:lpstr>Motor Clumsiness</vt:lpstr>
      <vt:lpstr>3 Developmental Trajectories</vt:lpstr>
      <vt:lpstr>Developmental Plateau Autism emerges slowly </vt:lpstr>
      <vt:lpstr>Regression</vt:lpstr>
      <vt:lpstr>The Child’s Reaction to Being Different Before the Diagnosis</vt:lpstr>
      <vt:lpstr>Reaction to the Diagnosis</vt:lpstr>
      <vt:lpstr>Reaction to the Diagnosis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Handouts for WA: DSM5</dc:title>
  <dc:creator>Tony Attwood</dc:creator>
  <cp:lastModifiedBy>Tony Attwood</cp:lastModifiedBy>
  <cp:revision>2</cp:revision>
  <dcterms:created xsi:type="dcterms:W3CDTF">2014-09-08T06:59:27Z</dcterms:created>
  <dcterms:modified xsi:type="dcterms:W3CDTF">2014-09-08T07:01:33Z</dcterms:modified>
</cp:coreProperties>
</file>